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7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959"/>
    <a:srgbClr val="9933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45" autoAdjust="0"/>
  </p:normalViewPr>
  <p:slideViewPr>
    <p:cSldViewPr>
      <p:cViewPr varScale="1">
        <p:scale>
          <a:sx n="68" d="100"/>
          <a:sy n="68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E8EA0-6D11-4B6F-976B-46594A2BA67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2D657-0E69-4223-9B03-65044CF4E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0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D657-0E69-4223-9B03-65044CF4E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Pathways targets transition age youth to build  upon a strong foundation and investment of the education system, ensuring continued emphasis and support for employment during this critical time in the lives of the youth with disabilities.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D657-0E69-4223-9B03-65044CF4E6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8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Individuals with significant limitations in adaptive function and/or who need assistance with at least one area of Activities of  Daily Living ( ADL) and/or who have difficulty understanding and interpreting  social situations and who are unlikely to be able to obtain or sustain competitive employment without supports.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D657-0E69-4223-9B03-65044CF4E6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4890F-3877-4E50-B8D1-DCE7D91B7CE0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D53D2-CD34-4CAC-AB3E-1CED0E880F9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191" y="1066800"/>
            <a:ext cx="8542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C000">
                      <a:alpha val="30000"/>
                    </a:srgbClr>
                  </a:glow>
                </a:effectLst>
              </a:rPr>
              <a:t>Pathways to Employment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4294" y="1990130"/>
            <a:ext cx="6152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C000">
                      <a:alpha val="30000"/>
                    </a:srgbClr>
                  </a:glow>
                </a:effectLst>
              </a:rPr>
              <a:t>Division of Developmental Disabilities </a:t>
            </a:r>
          </a:p>
          <a:p>
            <a:pPr algn="ctr"/>
            <a:r>
              <a:rPr lang="en-US" sz="2400" b="1" cap="none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C000">
                      <a:alpha val="30000"/>
                    </a:srgbClr>
                  </a:glow>
                </a:effectLst>
              </a:rPr>
              <a:t>Services</a:t>
            </a:r>
          </a:p>
        </p:txBody>
      </p:sp>
      <p:pic>
        <p:nvPicPr>
          <p:cNvPr id="1028" name="Picture 4" descr="R:\Day Transition Services\KC- Sierra\Pathways\PTE-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24" y="2449098"/>
            <a:ext cx="4876800" cy="42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Develop financial strategies identified through benefits counseling</a:t>
            </a:r>
          </a:p>
          <a:p>
            <a:r>
              <a:rPr lang="en-US" dirty="0"/>
              <a:t>Understand tax credits</a:t>
            </a:r>
          </a:p>
          <a:p>
            <a:r>
              <a:rPr lang="en-US" dirty="0"/>
              <a:t>Increase clients economic self-sufficiency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838200"/>
            <a:ext cx="5472684" cy="696515"/>
            <a:chOff x="1552586" y="870942"/>
            <a:chExt cx="5472684" cy="6965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52586" y="870942"/>
              <a:ext cx="5472684" cy="696515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87921"/>
                <a:satOff val="-32926"/>
                <a:lumOff val="-11274"/>
                <a:alphaOff val="0"/>
              </a:schemeClr>
            </a:fillRef>
            <a:effectRef idx="2">
              <a:schemeClr val="accent4">
                <a:hueOff val="-5087921"/>
                <a:satOff val="-32926"/>
                <a:lumOff val="-112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26715" y="870942"/>
              <a:ext cx="5298555" cy="696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714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Financial Coaching</a:t>
              </a:r>
            </a:p>
          </p:txBody>
        </p:sp>
      </p:grpSp>
      <p:pic>
        <p:nvPicPr>
          <p:cNvPr id="14" name="Picture 13" descr="IMG_969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368800" cy="4368800"/>
          </a:xfrm>
          <a:prstGeom prst="rect">
            <a:avLst/>
          </a:prstGeom>
        </p:spPr>
      </p:pic>
      <p:pic>
        <p:nvPicPr>
          <p:cNvPr id="15" name="Picture 14" descr="IMG_97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67400"/>
            <a:ext cx="774700" cy="850900"/>
          </a:xfrm>
          <a:prstGeom prst="rect">
            <a:avLst/>
          </a:prstGeom>
        </p:spPr>
      </p:pic>
      <p:pic>
        <p:nvPicPr>
          <p:cNvPr id="16" name="Picture 15" descr="IMG_97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74700" cy="850900"/>
          </a:xfrm>
          <a:prstGeom prst="rect">
            <a:avLst/>
          </a:prstGeom>
        </p:spPr>
      </p:pic>
      <p:pic>
        <p:nvPicPr>
          <p:cNvPr id="17" name="Picture 16" descr="IMG_97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95400"/>
            <a:ext cx="774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Evaluations and assessments to identify the clients needs</a:t>
            </a:r>
          </a:p>
          <a:p>
            <a:r>
              <a:rPr lang="en-US" dirty="0"/>
              <a:t>Select, acquire, and instruct to use device, etc.</a:t>
            </a:r>
          </a:p>
          <a:p>
            <a:r>
              <a:rPr lang="en-US" dirty="0"/>
              <a:t>Increases independence in the workplace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914400"/>
            <a:ext cx="5472684" cy="696515"/>
            <a:chOff x="1552586" y="1741586"/>
            <a:chExt cx="5472684" cy="6965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52586" y="1741586"/>
              <a:ext cx="5472684" cy="696515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0175841"/>
                <a:satOff val="-65853"/>
                <a:lumOff val="-22549"/>
                <a:alphaOff val="0"/>
              </a:schemeClr>
            </a:fillRef>
            <a:effectRef idx="2">
              <a:schemeClr val="accent4">
                <a:hueOff val="-10175841"/>
                <a:satOff val="-65853"/>
                <a:lumOff val="-2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26715" y="1741586"/>
              <a:ext cx="5298555" cy="696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714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Assistive Technology</a:t>
              </a:r>
            </a:p>
          </p:txBody>
        </p:sp>
      </p:grpSp>
      <p:pic>
        <p:nvPicPr>
          <p:cNvPr id="13" name="Picture 12" descr="IMG_970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267200" cy="2254250"/>
          </a:xfrm>
          <a:prstGeom prst="rect">
            <a:avLst/>
          </a:prstGeom>
        </p:spPr>
      </p:pic>
      <p:pic>
        <p:nvPicPr>
          <p:cNvPr id="14" name="Picture 13" descr="IMG_9703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33875"/>
            <a:ext cx="297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Assistance with ADL’s when getting ready for work or in the workplace</a:t>
            </a:r>
          </a:p>
          <a:p>
            <a:r>
              <a:rPr lang="en-US" dirty="0"/>
              <a:t>Services can be provided by a home health agency, a personal assistance services agency, or self-directed.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Content Placeholder 12" descr="IMG_970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551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1828800" y="685800"/>
            <a:ext cx="5472684" cy="778743"/>
            <a:chOff x="1573143" y="213"/>
            <a:chExt cx="5472684" cy="7787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Pentagon 5"/>
            <p:cNvSpPr/>
            <p:nvPr/>
          </p:nvSpPr>
          <p:spPr>
            <a:xfrm rot="10800000">
              <a:off x="1573143" y="213"/>
              <a:ext cx="5472684" cy="77874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1767829" y="213"/>
              <a:ext cx="5277998" cy="7787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34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Personal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Gain access to employment services, activities, and resources</a:t>
            </a:r>
          </a:p>
          <a:p>
            <a:r>
              <a:rPr lang="en-US" u="sng" dirty="0"/>
              <a:t>Only</a:t>
            </a:r>
            <a:r>
              <a:rPr lang="en-US" dirty="0"/>
              <a:t> when individual has no other means to work</a:t>
            </a:r>
          </a:p>
          <a:p>
            <a:r>
              <a:rPr lang="en-US" dirty="0"/>
              <a:t>Transportation Broker will arrange 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914400"/>
            <a:ext cx="5472684" cy="778743"/>
            <a:chOff x="1573143" y="973642"/>
            <a:chExt cx="5472684" cy="7787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73143" y="973642"/>
              <a:ext cx="5472684" cy="77874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67829" y="973642"/>
              <a:ext cx="5277998" cy="7787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34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/>
                <a:t>Non-Medical Transportation</a:t>
              </a:r>
              <a:endParaRPr lang="en-US" sz="2400" kern="1200" dirty="0"/>
            </a:p>
          </p:txBody>
        </p:sp>
      </p:grpSp>
      <p:pic>
        <p:nvPicPr>
          <p:cNvPr id="13" name="Picture 12" descr="IMG_97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885076" cy="1613997"/>
          </a:xfrm>
          <a:prstGeom prst="rect">
            <a:avLst/>
          </a:prstGeom>
        </p:spPr>
      </p:pic>
      <p:pic>
        <p:nvPicPr>
          <p:cNvPr id="14" name="Picture 13" descr="IMG_9707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4114800"/>
            <a:ext cx="35750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255520"/>
          </a:xfrm>
        </p:spPr>
        <p:txBody>
          <a:bodyPr/>
          <a:lstStyle/>
          <a:p>
            <a:r>
              <a:rPr lang="en-US" dirty="0"/>
              <a:t>Medicaid program assisting young adults with disabilities in accessing employment related services</a:t>
            </a:r>
          </a:p>
          <a:p>
            <a:r>
              <a:rPr lang="en-US" dirty="0"/>
              <a:t>Employment Navigators use a person-centered approach and a team process to meet the individuals needs and achieve goals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077200" cy="1600200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rgbClr val="FF9999"/>
                </a:solidFill>
              </a:rPr>
            </a:br>
            <a:r>
              <a:rPr lang="en-US" sz="4800" dirty="0">
                <a:solidFill>
                  <a:srgbClr val="FF9999"/>
                </a:solidFill>
                <a:latin typeface="Bernard MT Condensed" panose="02050806060905020404" pitchFamily="18" charset="0"/>
              </a:rPr>
              <a:t>What Is The Pathways Program??</a:t>
            </a:r>
            <a:br>
              <a:rPr lang="en-US" sz="3600" dirty="0">
                <a:solidFill>
                  <a:srgbClr val="FF9999"/>
                </a:solidFill>
              </a:rPr>
            </a:br>
            <a:endParaRPr lang="en-US" sz="36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77200" cy="1600200"/>
          </a:xfrm>
        </p:spPr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n-US" sz="4800" dirty="0">
                <a:latin typeface="Bernard MT Condensed" panose="02050806060905020404" pitchFamily="18" charset="0"/>
              </a:rPr>
              <a:t>Eligibility for Pathways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Individuals ages 14-25, who have a desire to work in a competitive    work environment.</a:t>
            </a:r>
          </a:p>
          <a:p>
            <a:endParaRPr lang="en-US" dirty="0"/>
          </a:p>
          <a:p>
            <a:r>
              <a:rPr lang="en-US" dirty="0"/>
              <a:t>Be Medicaid Eligible and meet Certain financial eligibility.</a:t>
            </a:r>
          </a:p>
          <a:p>
            <a:endParaRPr lang="en-US" dirty="0"/>
          </a:p>
          <a:p>
            <a:r>
              <a:rPr lang="en-US" dirty="0"/>
              <a:t> Individuals with Intellectual and or Developmental  Disabilities  attributed to  one or more of the following : 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dirty="0"/>
              <a:t>Adaptive scores of 2 standard deviations below  the mean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Autism Spectrum Disorder</a:t>
            </a:r>
          </a:p>
          <a:p>
            <a:pPr marL="0" indent="0">
              <a:buNone/>
            </a:pPr>
            <a:r>
              <a:rPr lang="en-US" b="1" dirty="0"/>
              <a:t>                      </a:t>
            </a:r>
          </a:p>
          <a:p>
            <a:pPr marL="0" indent="0">
              <a:buNone/>
            </a:pPr>
            <a:r>
              <a:rPr lang="en-US" b="1" dirty="0"/>
              <a:t>                Asperger’s Syndrome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Prader- Willi Syndrome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Brain Injury or neurological condition related to IDD that originated  before the age of 22.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Needs Based Criteria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/>
              <a:t>If an individual does not have DDDS Services or does not qualify they must meet at least one of the following criteria: </a:t>
            </a:r>
          </a:p>
          <a:p>
            <a:pPr lvl="1"/>
            <a:r>
              <a:rPr lang="en-US" dirty="0"/>
              <a:t>Significant limitations in adaptive function</a:t>
            </a:r>
          </a:p>
          <a:p>
            <a:pPr lvl="1"/>
            <a:r>
              <a:rPr lang="en-US" dirty="0"/>
              <a:t>Assistance with at least one area of Activities of  Daily Living (ADL) </a:t>
            </a:r>
          </a:p>
          <a:p>
            <a:pPr lvl="1"/>
            <a:r>
              <a:rPr lang="en-US" dirty="0"/>
              <a:t>Difficulty understanding and interpreting social </a:t>
            </a:r>
            <a:r>
              <a:rPr lang="en-US"/>
              <a:t>situations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6172200" cy="220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6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Services and Supports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Exploration &amp;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Supported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Benefits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Assistive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Non-Medical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18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82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Performs initial assessments to develop employment plan</a:t>
            </a:r>
          </a:p>
          <a:p>
            <a:r>
              <a:rPr lang="en-US" sz="2400" dirty="0"/>
              <a:t>Connects individuals to employment services </a:t>
            </a:r>
          </a:p>
          <a:p>
            <a:r>
              <a:rPr lang="en-US" sz="2400" dirty="0"/>
              <a:t>Ensures employment supports and services are working together; monitors employment plan</a:t>
            </a:r>
          </a:p>
          <a:p>
            <a:r>
              <a:rPr lang="en-US" sz="2400" dirty="0"/>
              <a:t>Conflict-free</a:t>
            </a:r>
          </a:p>
        </p:txBody>
      </p:sp>
      <p:pic>
        <p:nvPicPr>
          <p:cNvPr id="10" name="Content Placeholder 9" descr="IMG_969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4458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1676400" y="838200"/>
            <a:ext cx="5472684" cy="761813"/>
            <a:chOff x="1568911" y="325"/>
            <a:chExt cx="5472684" cy="7618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68911" y="325"/>
              <a:ext cx="5472684" cy="76181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59364" y="325"/>
              <a:ext cx="5282231" cy="7618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939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Employment Navigation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1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G_969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4458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Person-centered employment planning services which helps individuals identify a career plan</a:t>
            </a:r>
          </a:p>
          <a:p>
            <a:r>
              <a:rPr lang="en-US" dirty="0"/>
              <a:t>Identifies jobs that match interests, abilities, and skills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914400"/>
            <a:ext cx="5472684" cy="761813"/>
            <a:chOff x="1568911" y="952593"/>
            <a:chExt cx="5472684" cy="7618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68911" y="952593"/>
              <a:ext cx="5472684" cy="76181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326869"/>
                <a:satOff val="0"/>
                <a:lumOff val="19902"/>
                <a:alphaOff val="0"/>
              </a:schemeClr>
            </a:fillRef>
            <a:effectRef idx="2">
              <a:schemeClr val="accent3">
                <a:hueOff val="6326869"/>
                <a:satOff val="0"/>
                <a:lumOff val="19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59364" y="952593"/>
              <a:ext cx="5282231" cy="7618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939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Career Exploration &amp;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2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the job support</a:t>
            </a:r>
          </a:p>
          <a:p>
            <a:r>
              <a:rPr lang="en-US" dirty="0"/>
              <a:t>Individual’s make minimum wage or better</a:t>
            </a:r>
          </a:p>
          <a:p>
            <a:r>
              <a:rPr lang="en-US" dirty="0"/>
              <a:t>Individual or small group (2-4)</a:t>
            </a:r>
          </a:p>
          <a:p>
            <a:endParaRPr lang="en-US" dirty="0"/>
          </a:p>
        </p:txBody>
      </p:sp>
      <p:pic>
        <p:nvPicPr>
          <p:cNvPr id="11" name="Content Placeholder 10" descr="IMG_969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113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1828800" y="838200"/>
            <a:ext cx="5472684" cy="761813"/>
            <a:chOff x="1568911" y="1904860"/>
            <a:chExt cx="5472684" cy="7618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68911" y="1904860"/>
              <a:ext cx="5472684" cy="76181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653739"/>
                <a:satOff val="0"/>
                <a:lumOff val="39804"/>
                <a:alphaOff val="0"/>
              </a:schemeClr>
            </a:fillRef>
            <a:effectRef idx="2">
              <a:schemeClr val="accent3">
                <a:hueOff val="12653739"/>
                <a:satOff val="0"/>
                <a:lumOff val="3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59364" y="1904860"/>
              <a:ext cx="5282231" cy="7618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939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Supported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0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 incentive counseling services</a:t>
            </a:r>
          </a:p>
          <a:p>
            <a:r>
              <a:rPr lang="en-US" dirty="0"/>
              <a:t>Provide tools to understand how to have a job </a:t>
            </a:r>
            <a:r>
              <a:rPr lang="en-US" u="sng" dirty="0"/>
              <a:t>and</a:t>
            </a:r>
            <a:r>
              <a:rPr lang="en-US" dirty="0"/>
              <a:t> maintain benefits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838200"/>
            <a:ext cx="5472684" cy="696515"/>
            <a:chOff x="1552586" y="297"/>
            <a:chExt cx="5472684" cy="6965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ntagon 4"/>
            <p:cNvSpPr/>
            <p:nvPr/>
          </p:nvSpPr>
          <p:spPr>
            <a:xfrm rot="10800000">
              <a:off x="1552586" y="297"/>
              <a:ext cx="5472684" cy="696515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726715" y="297"/>
              <a:ext cx="5298555" cy="696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714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Benefits Counseling</a:t>
              </a:r>
            </a:p>
          </p:txBody>
        </p:sp>
      </p:grpSp>
      <p:pic>
        <p:nvPicPr>
          <p:cNvPr id="11" name="Picture 10" descr="IMG_971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19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5">
      <a:dk1>
        <a:sysClr val="windowText" lastClr="000000"/>
      </a:dk1>
      <a:lt1>
        <a:sysClr val="window" lastClr="FFFFFF"/>
      </a:lt1>
      <a:dk2>
        <a:srgbClr val="498DF1"/>
      </a:dk2>
      <a:lt2>
        <a:srgbClr val="ACCBF9"/>
      </a:lt2>
      <a:accent1>
        <a:srgbClr val="FFC000"/>
      </a:accent1>
      <a:accent2>
        <a:srgbClr val="297FD5"/>
      </a:accent2>
      <a:accent3>
        <a:srgbClr val="00B050"/>
      </a:accent3>
      <a:accent4>
        <a:srgbClr val="FF7C80"/>
      </a:accent4>
      <a:accent5>
        <a:srgbClr val="5AA2AE"/>
      </a:accent5>
      <a:accent6>
        <a:srgbClr val="9933FF"/>
      </a:accent6>
      <a:hlink>
        <a:srgbClr val="1098D2"/>
      </a:hlink>
      <a:folHlink>
        <a:srgbClr val="66FFC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1087</TotalTime>
  <Words>490</Words>
  <Application>Microsoft Office PowerPoint</Application>
  <PresentationFormat>On-screen Show (4:3)</PresentationFormat>
  <Paragraphs>72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Bernard MT Condensed</vt:lpstr>
      <vt:lpstr>Calibri</vt:lpstr>
      <vt:lpstr>Constantia</vt:lpstr>
      <vt:lpstr>Wingdings 2</vt:lpstr>
      <vt:lpstr>Flow</vt:lpstr>
      <vt:lpstr>PowerPoint Presentation</vt:lpstr>
      <vt:lpstr> What Is The Pathways Program?? </vt:lpstr>
      <vt:lpstr> Eligibility for Pathways  </vt:lpstr>
      <vt:lpstr>Needs Based Criteria  </vt:lpstr>
      <vt:lpstr>Services and Supports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Employment</dc:title>
  <dc:creator>DHSS</dc:creator>
  <cp:lastModifiedBy>Watkins, Stacy (DHSS)</cp:lastModifiedBy>
  <cp:revision>143</cp:revision>
  <dcterms:created xsi:type="dcterms:W3CDTF">2015-03-09T16:56:22Z</dcterms:created>
  <dcterms:modified xsi:type="dcterms:W3CDTF">2020-10-09T12:23:45Z</dcterms:modified>
</cp:coreProperties>
</file>